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976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bc.co.uk/history/worldwars/wwone/war_end_01.shtml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bc.co.uk/history/worldwars/wwone/war_end_01.s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MLA Referencing</a:t>
            </a:r>
            <a:br>
              <a:rPr lang="en-GB" dirty="0" smtClean="0"/>
            </a:br>
            <a:r>
              <a:rPr lang="en-GB" dirty="0" smtClean="0"/>
              <a:t>7</a:t>
            </a:r>
            <a:r>
              <a:rPr lang="en-GB" baseline="30000" dirty="0" smtClean="0"/>
              <a:t>th</a:t>
            </a:r>
            <a:r>
              <a:rPr lang="en-GB" dirty="0" smtClean="0"/>
              <a:t> Edition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Year 10 &amp; 11</a:t>
            </a:r>
          </a:p>
          <a:p>
            <a:r>
              <a:rPr lang="en-GB" sz="1600" dirty="0" smtClean="0"/>
              <a:t>Library &amp; Learning Centre, </a:t>
            </a:r>
            <a:r>
              <a:rPr lang="en-GB" sz="1600" dirty="0" err="1" smtClean="0"/>
              <a:t>Sha</a:t>
            </a:r>
            <a:r>
              <a:rPr lang="en-GB" sz="1600" dirty="0" smtClean="0"/>
              <a:t> Tin College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66288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Information or ideas that are new to you, even if you paraphrase.</a:t>
            </a:r>
          </a:p>
          <a:p>
            <a:r>
              <a:rPr lang="en-US" dirty="0"/>
              <a:t>Direct Quotations (use quotation marks “….”).</a:t>
            </a:r>
          </a:p>
          <a:p>
            <a:r>
              <a:rPr lang="en-US" dirty="0"/>
              <a:t>Numerical figures such as: dates, statistics, percentages etc.</a:t>
            </a:r>
          </a:p>
          <a:p>
            <a:r>
              <a:rPr lang="en-US" dirty="0"/>
              <a:t>Anything that is specific or questionable.</a:t>
            </a:r>
          </a:p>
          <a:p>
            <a:r>
              <a:rPr lang="en-US" dirty="0"/>
              <a:t>Images.</a:t>
            </a:r>
          </a:p>
          <a:p>
            <a:r>
              <a:rPr lang="en-US" dirty="0"/>
              <a:t>If in doubt, cite the source.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When Should I Cite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1931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800" dirty="0"/>
              <a:t>It is a bibliographic  list of resources that you have used in your work. It usually includes:</a:t>
            </a:r>
          </a:p>
          <a:p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Author’s Name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Title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Publisher’s Name &amp; City of Publication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Date of Publication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Website Address (although this is optional in 7</a:t>
            </a:r>
            <a:r>
              <a:rPr lang="en-US" sz="2800" baseline="30000" dirty="0"/>
              <a:t>th</a:t>
            </a:r>
            <a:r>
              <a:rPr lang="en-US" sz="2800" dirty="0"/>
              <a:t> ed.)</a:t>
            </a:r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r>
              <a:rPr lang="en-US" sz="2800" b="1" dirty="0"/>
              <a:t>There are two parts:</a:t>
            </a:r>
          </a:p>
          <a:p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In-Text Citation/ Parentheses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Reference </a:t>
            </a:r>
            <a:r>
              <a:rPr lang="en-US" sz="2800" dirty="0"/>
              <a:t>List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What is a Citation or Reference?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370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Referencing </a:t>
            </a:r>
            <a:r>
              <a:rPr lang="en-US" dirty="0"/>
              <a:t>is used to acknowledge and credit the work of others cited in your paper.</a:t>
            </a:r>
          </a:p>
          <a:p>
            <a:r>
              <a:rPr lang="en-US" dirty="0"/>
              <a:t>It protects you against accusations of Plagiarism (taking credit for other people’s work).</a:t>
            </a:r>
          </a:p>
          <a:p>
            <a:r>
              <a:rPr lang="en-US" dirty="0"/>
              <a:t>It provides a map of your research for </a:t>
            </a:r>
            <a:r>
              <a:rPr lang="en-US" dirty="0" smtClean="0"/>
              <a:t>others to see in terms of quality </a:t>
            </a:r>
            <a:r>
              <a:rPr lang="en-US" smtClean="0"/>
              <a:t>and quantity.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Why do we need to cite sources?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39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 </a:t>
            </a:r>
            <a:r>
              <a:rPr lang="en-GB" dirty="0" smtClean="0"/>
              <a:t>Author’s </a:t>
            </a:r>
            <a:r>
              <a:rPr lang="en-GB" dirty="0"/>
              <a:t>last name, author’s first name. </a:t>
            </a:r>
            <a:r>
              <a:rPr lang="en-GB" i="1" dirty="0"/>
              <a:t>Title of book (italic)</a:t>
            </a:r>
            <a:r>
              <a:rPr lang="en-GB" dirty="0"/>
              <a:t>.  Place of publication: Date of publication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smtClean="0"/>
              <a:t>For Example: </a:t>
            </a:r>
          </a:p>
          <a:p>
            <a:endParaRPr lang="en-GB" dirty="0"/>
          </a:p>
          <a:p>
            <a:r>
              <a:rPr lang="en-GB" dirty="0" err="1" smtClean="0"/>
              <a:t>Overy</a:t>
            </a:r>
            <a:r>
              <a:rPr lang="en-GB" dirty="0"/>
              <a:t>, R. J.  </a:t>
            </a:r>
            <a:r>
              <a:rPr lang="en-GB" i="1" dirty="0"/>
              <a:t>The Origins of the Second World </a:t>
            </a:r>
            <a:r>
              <a:rPr lang="en-GB" i="1" dirty="0" smtClean="0"/>
              <a:t>	War</a:t>
            </a:r>
            <a:r>
              <a:rPr lang="en-GB" i="1" dirty="0"/>
              <a:t>. </a:t>
            </a:r>
            <a:r>
              <a:rPr lang="en-GB" dirty="0"/>
              <a:t>London: Longman, 1998</a:t>
            </a:r>
          </a:p>
          <a:p>
            <a:pPr marL="109728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Books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9892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Author’s last name, author’s first name. “Title of the site/ article”.  Date created/revised. Sponsor/ Associated Institution. Date consulted. URL (if requested and relevant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r>
              <a:rPr lang="en-GB" dirty="0" smtClean="0"/>
              <a:t>For Example:</a:t>
            </a:r>
          </a:p>
          <a:p>
            <a:endParaRPr lang="en-GB" dirty="0"/>
          </a:p>
          <a:p>
            <a:r>
              <a:rPr lang="en-GB" dirty="0" smtClean="0"/>
              <a:t>Kitchen</a:t>
            </a:r>
            <a:r>
              <a:rPr lang="en-GB" dirty="0"/>
              <a:t>, Martin. “The Ending of World War One </a:t>
            </a:r>
            <a:r>
              <a:rPr lang="en-GB" dirty="0" smtClean="0"/>
              <a:t>	and </a:t>
            </a:r>
            <a:r>
              <a:rPr lang="en-GB" dirty="0"/>
              <a:t>the Legacy of Peace”. 03 Apr. 2003. BBC. </a:t>
            </a:r>
            <a:r>
              <a:rPr lang="en-GB" dirty="0" smtClean="0"/>
              <a:t>	16 </a:t>
            </a:r>
            <a:r>
              <a:rPr lang="en-GB" dirty="0"/>
              <a:t>Mar. </a:t>
            </a:r>
            <a:r>
              <a:rPr lang="en-GB" dirty="0" smtClean="0"/>
              <a:t>2012. 				</a:t>
            </a:r>
            <a:r>
              <a:rPr lang="en-GB" u="sng" dirty="0" smtClean="0">
                <a:hlinkClick r:id="rId2"/>
              </a:rPr>
              <a:t>http</a:t>
            </a:r>
            <a:r>
              <a:rPr lang="en-GB" u="sng" dirty="0">
                <a:hlinkClick r:id="rId2"/>
              </a:rPr>
              <a:t>://www.bbc.co.uk/history/worldwars/wwone/war_end_01.shtml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Electronic Resource (Internet)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525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 citation should appear next to the quotation or paraphrased text using only:</a:t>
            </a:r>
          </a:p>
          <a:p>
            <a:pPr marL="0" indent="0" algn="ctr">
              <a:buNone/>
            </a:pPr>
            <a:r>
              <a:rPr lang="en-US" dirty="0"/>
              <a:t> </a:t>
            </a:r>
            <a:r>
              <a:rPr lang="en-US" b="1" dirty="0"/>
              <a:t>(Author’s</a:t>
            </a:r>
            <a:r>
              <a:rPr lang="en-US" dirty="0"/>
              <a:t> </a:t>
            </a:r>
            <a:r>
              <a:rPr lang="en-US" b="1" dirty="0"/>
              <a:t>Last Name Page Number</a:t>
            </a:r>
            <a:r>
              <a:rPr lang="en-US" b="1" dirty="0" smtClean="0"/>
              <a:t>)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Example:</a:t>
            </a:r>
          </a:p>
          <a:p>
            <a:pPr marL="0" indent="0">
              <a:buNone/>
            </a:pPr>
            <a:r>
              <a:rPr lang="en-US" dirty="0"/>
              <a:t>Romantic poetry is characterized by the “spontaneous overflow of powerful feelings” </a:t>
            </a:r>
            <a:r>
              <a:rPr lang="en-US" b="1" dirty="0"/>
              <a:t>(Wordsworth 263</a:t>
            </a:r>
            <a:r>
              <a:rPr lang="en-US" b="1" dirty="0" smtClean="0"/>
              <a:t>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Wordsworth</a:t>
            </a:r>
            <a:r>
              <a:rPr lang="en-US" dirty="0"/>
              <a:t> stated that Romantic poetry was “a spontaneous overflow of powerful feelings” </a:t>
            </a:r>
            <a:r>
              <a:rPr lang="en-US" b="1" dirty="0"/>
              <a:t>(263).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In-text Citation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135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268760"/>
            <a:ext cx="8280920" cy="48245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1.No author: use title</a:t>
            </a:r>
          </a:p>
          <a:p>
            <a:r>
              <a:rPr lang="en-US" sz="2800" b="1" dirty="0"/>
              <a:t>(“Impact of Global Warming” 6)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2.Two </a:t>
            </a:r>
            <a:r>
              <a:rPr lang="en-US" sz="2800" dirty="0"/>
              <a:t>authors with same last name: use initial of first name</a:t>
            </a:r>
          </a:p>
          <a:p>
            <a:r>
              <a:rPr lang="en-US" sz="2800" b="1" dirty="0"/>
              <a:t>(A. Miller 7)      (B. Miller 10) 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3.Multiple </a:t>
            </a:r>
            <a:r>
              <a:rPr lang="en-US" sz="2800" dirty="0"/>
              <a:t>authors</a:t>
            </a:r>
          </a:p>
          <a:p>
            <a:r>
              <a:rPr lang="en-US" sz="2800" b="1" dirty="0"/>
              <a:t>(Smith, Yang, and Moore 76) </a:t>
            </a:r>
            <a:r>
              <a:rPr lang="en-US" sz="2800" dirty="0"/>
              <a:t>or </a:t>
            </a:r>
            <a:r>
              <a:rPr lang="en-US" sz="2800" b="1" dirty="0"/>
              <a:t>(Smith et al. 76)</a:t>
            </a:r>
            <a:r>
              <a:rPr lang="en-US" sz="2800" dirty="0"/>
              <a:t> if there are more than 3 authors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4.Website</a:t>
            </a:r>
            <a:endParaRPr lang="en-US" sz="2800" dirty="0"/>
          </a:p>
          <a:p>
            <a:r>
              <a:rPr lang="en-US" sz="2800" dirty="0"/>
              <a:t>Include first item that appears in Work Cited entry (authors name or title). You do not need to include paragraph or page number.</a:t>
            </a:r>
          </a:p>
          <a:p>
            <a:r>
              <a:rPr lang="en-US" sz="2800" b="1" dirty="0"/>
              <a:t>(Smith) </a:t>
            </a:r>
            <a:r>
              <a:rPr lang="en-US" sz="2800" dirty="0"/>
              <a:t>or </a:t>
            </a:r>
            <a:r>
              <a:rPr lang="en-US" sz="2800" b="1" dirty="0"/>
              <a:t>(“Impact of Global Warming”) </a:t>
            </a:r>
            <a:r>
              <a:rPr lang="en-US" sz="2800" dirty="0"/>
              <a:t>or </a:t>
            </a:r>
            <a:r>
              <a:rPr lang="en-US" sz="2800" b="1" dirty="0"/>
              <a:t>(CNN.com)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Examples of In-Text Citations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4446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FULL citation should:</a:t>
            </a:r>
          </a:p>
          <a:p>
            <a:r>
              <a:rPr lang="en-US" dirty="0"/>
              <a:t>Appear in alphabetical order on the last page.</a:t>
            </a:r>
          </a:p>
          <a:p>
            <a:r>
              <a:rPr lang="en-US" dirty="0"/>
              <a:t>Contains enough bibliographic information to allow readers to locate your source.</a:t>
            </a:r>
          </a:p>
          <a:p>
            <a:r>
              <a:rPr lang="en-US" dirty="0"/>
              <a:t>Formatted with hanging indentations.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Example:</a:t>
            </a:r>
          </a:p>
          <a:p>
            <a:pPr marL="0" indent="0">
              <a:buNone/>
            </a:pPr>
            <a:r>
              <a:rPr lang="en-US" dirty="0"/>
              <a:t>Wordsworth, William. </a:t>
            </a:r>
            <a:r>
              <a:rPr lang="en-US" i="1" dirty="0"/>
              <a:t>Lyrical Ballads. </a:t>
            </a:r>
            <a:r>
              <a:rPr lang="en-US" dirty="0"/>
              <a:t>London: </a:t>
            </a:r>
            <a:r>
              <a:rPr lang="en-US" dirty="0" smtClean="0"/>
              <a:t>	Oxford University </a:t>
            </a:r>
            <a:r>
              <a:rPr lang="en-US" dirty="0"/>
              <a:t>Press, 1967. Print.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or Works Cited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147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GB" dirty="0" smtClean="0"/>
              <a:t>Works Cited</a:t>
            </a:r>
          </a:p>
          <a:p>
            <a:pPr algn="ctr"/>
            <a:endParaRPr lang="en-GB" dirty="0"/>
          </a:p>
          <a:p>
            <a:r>
              <a:rPr lang="en-GB" dirty="0" err="1"/>
              <a:t>Overy</a:t>
            </a:r>
            <a:r>
              <a:rPr lang="en-GB" dirty="0"/>
              <a:t>, R. J.  </a:t>
            </a:r>
            <a:r>
              <a:rPr lang="en-GB" i="1" dirty="0"/>
              <a:t>The Origins of the Second World War. </a:t>
            </a:r>
            <a:r>
              <a:rPr lang="en-GB" i="1" dirty="0" smtClean="0"/>
              <a:t>	</a:t>
            </a:r>
            <a:r>
              <a:rPr lang="en-GB" dirty="0" smtClean="0"/>
              <a:t>London</a:t>
            </a:r>
            <a:r>
              <a:rPr lang="en-GB" dirty="0"/>
              <a:t>: Longman, </a:t>
            </a:r>
            <a:r>
              <a:rPr lang="en-GB" dirty="0" smtClean="0"/>
              <a:t>1998</a:t>
            </a:r>
          </a:p>
          <a:p>
            <a:endParaRPr lang="en-GB" dirty="0" smtClean="0"/>
          </a:p>
          <a:p>
            <a:r>
              <a:rPr lang="en-GB" dirty="0"/>
              <a:t>Kitchen, Martin. “The Ending of World War One </a:t>
            </a:r>
            <a:r>
              <a:rPr lang="en-GB" dirty="0" smtClean="0"/>
              <a:t>	and </a:t>
            </a:r>
            <a:r>
              <a:rPr lang="en-GB" dirty="0"/>
              <a:t>the Legacy of Peace”. 03 Apr. 2003. BBC. </a:t>
            </a:r>
            <a:r>
              <a:rPr lang="en-GB" dirty="0" smtClean="0"/>
              <a:t>	16 </a:t>
            </a:r>
            <a:r>
              <a:rPr lang="en-GB" dirty="0"/>
              <a:t>Mar. 2008. </a:t>
            </a:r>
            <a:r>
              <a:rPr lang="en-GB" dirty="0" smtClean="0"/>
              <a:t>	</a:t>
            </a:r>
            <a:r>
              <a:rPr lang="en-GB" dirty="0" smtClean="0"/>
              <a:t>			</a:t>
            </a:r>
            <a:r>
              <a:rPr lang="en-GB" u="sng" dirty="0" smtClean="0">
                <a:hlinkClick r:id="rId2"/>
              </a:rPr>
              <a:t>http</a:t>
            </a:r>
            <a:r>
              <a:rPr lang="en-GB" u="sng" dirty="0">
                <a:hlinkClick r:id="rId2"/>
              </a:rPr>
              <a:t>://</a:t>
            </a:r>
            <a:r>
              <a:rPr lang="en-GB" u="sng" dirty="0" smtClean="0">
                <a:hlinkClick r:id="rId2"/>
              </a:rPr>
              <a:t>www.bbc.co.uk/history/worldwars/</a:t>
            </a:r>
            <a:r>
              <a:rPr lang="en-GB" u="sng" dirty="0" smtClean="0">
                <a:hlinkClick r:id="rId2"/>
              </a:rPr>
              <a:t>wwone</a:t>
            </a:r>
            <a:r>
              <a:rPr lang="en-GB" u="sng" dirty="0" smtClean="0">
                <a:hlinkClick r:id="rId2"/>
              </a:rPr>
              <a:t>/war_end_01.shtml</a:t>
            </a:r>
            <a:endParaRPr lang="en-GB" u="sng" dirty="0" smtClean="0"/>
          </a:p>
          <a:p>
            <a:endParaRPr lang="en-GB" u="sng" dirty="0"/>
          </a:p>
          <a:p>
            <a:r>
              <a:rPr lang="en-US" dirty="0" smtClean="0"/>
              <a:t>Wordsworth</a:t>
            </a:r>
            <a:r>
              <a:rPr lang="en-US" dirty="0"/>
              <a:t>, William. </a:t>
            </a:r>
            <a:r>
              <a:rPr lang="en-US" i="1" dirty="0"/>
              <a:t>Lyrical Ballads. </a:t>
            </a:r>
            <a:r>
              <a:rPr lang="en-US" dirty="0"/>
              <a:t>London: </a:t>
            </a:r>
            <a:r>
              <a:rPr lang="en-US" dirty="0" smtClean="0"/>
              <a:t>	Oxford University </a:t>
            </a:r>
            <a:r>
              <a:rPr lang="en-US" dirty="0"/>
              <a:t>Press, 1967. Print.</a:t>
            </a:r>
          </a:p>
          <a:p>
            <a:endParaRPr lang="en-GB" u="sng" dirty="0" smtClean="0"/>
          </a:p>
          <a:p>
            <a:endParaRPr lang="en-GB" u="sng" dirty="0" smtClean="0"/>
          </a:p>
          <a:p>
            <a:endParaRPr lang="en-GB" u="sng" dirty="0" smtClean="0"/>
          </a:p>
          <a:p>
            <a:endParaRPr lang="en-GB" u="sng" dirty="0"/>
          </a:p>
          <a:p>
            <a:pPr algn="ctr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Works Cited Page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1217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</TotalTime>
  <Words>502</Words>
  <Application>Microsoft Macintosh PowerPoint</Application>
  <PresentationFormat>On-screen Show 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MLA Referencing 7th Edition </vt:lpstr>
      <vt:lpstr>What is a Citation or Reference?</vt:lpstr>
      <vt:lpstr>Why do we need to cite sources?</vt:lpstr>
      <vt:lpstr>Books</vt:lpstr>
      <vt:lpstr>Electronic Resource (Internet)</vt:lpstr>
      <vt:lpstr>In-text Citation</vt:lpstr>
      <vt:lpstr>Examples of In-Text Citations</vt:lpstr>
      <vt:lpstr>Reference or Works Cited</vt:lpstr>
      <vt:lpstr>Works Cited Page</vt:lpstr>
      <vt:lpstr>When Should I Cite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MLA Referencing</dc:title>
  <dc:creator>Sonia Hansen</dc:creator>
  <cp:lastModifiedBy>Sonia Hansen</cp:lastModifiedBy>
  <cp:revision>9</cp:revision>
  <dcterms:created xsi:type="dcterms:W3CDTF">2012-05-15T00:36:20Z</dcterms:created>
  <dcterms:modified xsi:type="dcterms:W3CDTF">2012-05-30T06:44:45Z</dcterms:modified>
</cp:coreProperties>
</file>